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58" r:id="rId11"/>
    <p:sldId id="269" r:id="rId12"/>
    <p:sldId id="270" r:id="rId13"/>
    <p:sldId id="271" r:id="rId14"/>
    <p:sldId id="272" r:id="rId15"/>
    <p:sldId id="273" r:id="rId16"/>
    <p:sldId id="259" r:id="rId17"/>
    <p:sldId id="274" r:id="rId18"/>
    <p:sldId id="275" r:id="rId19"/>
    <p:sldId id="276" r:id="rId20"/>
    <p:sldId id="277" r:id="rId21"/>
    <p:sldId id="278" r:id="rId22"/>
    <p:sldId id="289" r:id="rId23"/>
    <p:sldId id="290" r:id="rId24"/>
    <p:sldId id="260" r:id="rId25"/>
    <p:sldId id="279" r:id="rId26"/>
    <p:sldId id="280" r:id="rId27"/>
    <p:sldId id="281" r:id="rId28"/>
    <p:sldId id="291" r:id="rId29"/>
    <p:sldId id="292" r:id="rId30"/>
    <p:sldId id="282" r:id="rId31"/>
    <p:sldId id="283" r:id="rId32"/>
    <p:sldId id="261" r:id="rId33"/>
    <p:sldId id="284" r:id="rId34"/>
    <p:sldId id="285" r:id="rId35"/>
    <p:sldId id="293" r:id="rId36"/>
    <p:sldId id="294" r:id="rId37"/>
    <p:sldId id="286" r:id="rId38"/>
    <p:sldId id="287" r:id="rId39"/>
    <p:sldId id="28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CC0000"/>
    <a:srgbClr val="D158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46906-5F2C-406B-9ECD-61B1BC559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CB261-DC4D-4059-A443-DEA4AB6A3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C5964-AF5B-4B79-BF94-3635E53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CA37C-F83A-4580-9925-472F9518A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593D0-BE5C-4E85-92BC-9317521F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9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3C3B-B7AF-4A36-8580-6136D3401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61DBD-8648-440C-878C-ADD4150A0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8324A-99BD-4894-A182-93E36EB73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707BE-E2FA-43A2-86BA-05B4B2BE3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93E9B-BE45-4E1C-899F-F52C90147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94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6444AD-A0C2-4F13-8E15-A5992AE930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6E6528-BC13-4CC3-89EA-8762074B6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40E24-55C5-4D0C-99DA-DE833DCB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E913C-A8B4-423F-9406-05468B8EA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22550-843F-44DB-AD03-1E1E7F1FC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5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07B46-F91F-47A4-B86D-70C410163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ACCA1-48BD-46C0-93B1-F974ABE22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94550-A2B0-4497-9C3D-1857DEAE5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8F8E5-E7DE-4950-A621-EA6A3FF38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EC026-E584-4A8C-9624-5EB3F27E5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6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0CAD-B9FF-400D-9E41-FB5C208F8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C6168-2B61-42E8-B41A-701BD6E78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FE497-98FE-4365-A555-1663E398B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103B3-685B-41A1-92F1-187DD647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7530D-0096-4D0B-AEC4-0BB09AC7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96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CE42-DBC9-4C4B-A09F-B3A64285C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F9BAB-71A7-4561-ACD4-E8187712BD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1CE41-88C3-4CA5-8358-6C08A2AED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06C94-4A2A-47B8-8D6E-FFD467FA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0EE57-FBD3-4F7D-95EB-828F285E5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13189-E3A8-41EC-9106-1445B7E2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3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1E438-435F-47FA-9425-A6BA24C52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11F99-5A77-463A-91F8-782D2ED24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29006-5D65-4609-BBF2-F79BDDABE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72C9F-0B07-4E42-B130-EE88B1BB70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A142C0-12D9-45C0-B7B0-DFBD7D2CA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B3FE8-06BE-4F7D-8EE7-5B2117999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C0BE7-4560-417A-AC83-C9C5B9239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3D05D-43A8-4689-BE27-80E6929A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80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49EB-D180-4B4D-8595-CFB88E89E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59935-E4E3-429A-8D50-9EED64930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3BA972-69F6-4424-AA7E-CDF61F1F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E725D-1149-4461-836E-E05483E5B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3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3C77F4-3ABA-4C4F-ACE6-E2DFD159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65DEC-A116-4F18-9176-924A8589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EE386-86D7-4068-8C08-F7905A894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66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F03C-679C-443C-B49C-83B71A2E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9C35-4572-4465-B591-42C0C5C8A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A7736-20A0-4B3E-A5FB-A6157ECF9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26C07-E24F-432D-9A29-46D256D8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C3675-A7FD-4552-92D1-A94A885EC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A4446-C482-4A84-BA41-435EEB0F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3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612CD-B845-4801-847F-6995E939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7EB83-9CD3-4A5F-A1D1-2236310892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B0254-EEA3-48B9-89EB-05D598086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5079A-969F-442F-AFD5-D5EA0A80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4751C-096A-4252-B486-B1ABAE76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E7EBF-7FA8-44B2-9A9F-F7150471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3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F5D5EE-2DAE-4684-B58A-40DB73756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25227-52A4-401A-A091-C2EAD2061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620EE-AC68-438A-A2D1-68D089E6F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6199A-910A-4D8E-BC2B-A29FF7AB5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DE990-1812-4702-BAA0-F0C6A911B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160B-D61F-49E3-88CD-A5676B081D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6174" y="3748414"/>
            <a:ext cx="9144000" cy="2387600"/>
          </a:xfrm>
        </p:spPr>
        <p:txBody>
          <a:bodyPr>
            <a:normAutofit/>
          </a:bodyPr>
          <a:lstStyle/>
          <a:p>
            <a:r>
              <a:rPr lang="tr-TR" sz="5000" dirty="0">
                <a:latin typeface="+mn-lt"/>
              </a:rPr>
              <a:t>CONCEPTUAL DESIGN PRESENTATION</a:t>
            </a:r>
            <a:br>
              <a:rPr lang="tr-TR" sz="5000" dirty="0">
                <a:latin typeface="+mn-lt"/>
              </a:rPr>
            </a:br>
            <a:r>
              <a:rPr lang="tr-TR" sz="3400" dirty="0">
                <a:latin typeface="+mn-lt"/>
              </a:rPr>
              <a:t>Devices Trying to Score in Each Others’ Goals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0FF3214C-27DD-4763-9690-6636C8B14C2E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E57822BD-318A-4E81-B49B-3D9B4AD3403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85141577-0165-4731-94DD-320AF0197E2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Resim 23" descr="A close up of a clock&#10;&#10;Description generated with high confidence">
            <a:extLst>
              <a:ext uri="{FF2B5EF4-FFF2-40B4-BE49-F238E27FC236}">
                <a16:creationId xmlns:a16="http://schemas.microsoft.com/office/drawing/2014/main" id="{C3FDF380-4344-48B2-A40E-DE82FF3B6AD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774" y="103258"/>
            <a:ext cx="4280452" cy="41506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86544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950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CMO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BERKAY GÖKSU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red shirt and smiling at the camera&#10;&#10;Description automatically generated">
            <a:extLst>
              <a:ext uri="{FF2B5EF4-FFF2-40B4-BE49-F238E27FC236}">
                <a16:creationId xmlns:a16="http://schemas.microsoft.com/office/drawing/2014/main" id="{0A7C5A60-5B06-483A-81F0-18E66968D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0" y="932936"/>
            <a:ext cx="2857500" cy="342900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7694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00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2736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3209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6449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6305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068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CTO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FURKAN BAHADIR ELİK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23819FE-A385-4F67-8B10-E1272A05E7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372" y="733886"/>
            <a:ext cx="2790825" cy="371475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985034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5921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956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4612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757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CEO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FATMA NUR ARABACI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A person who is smiling and looking at the camera&#10;&#10;Description automatically generated">
            <a:extLst>
              <a:ext uri="{FF2B5EF4-FFF2-40B4-BE49-F238E27FC236}">
                <a16:creationId xmlns:a16="http://schemas.microsoft.com/office/drawing/2014/main" id="{126B5EF2-D49E-4052-A047-85B935AB1E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10000"/>
                    </a14:imgEffect>
                    <a14:imgEffect>
                      <a14:brightnessContrast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328"/>
          <a:stretch/>
        </p:blipFill>
        <p:spPr>
          <a:xfrm>
            <a:off x="4689865" y="1022552"/>
            <a:ext cx="2812270" cy="3370433"/>
          </a:xfrm>
          <a:prstGeom prst="rect">
            <a:avLst/>
          </a:prstGeom>
          <a:effectLst>
            <a:softEdge rad="1270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95676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501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2500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5984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647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627635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CFO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AYCAN BEYENİR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black shirt&#10;&#10;Description automatically generated">
            <a:extLst>
              <a:ext uri="{FF2B5EF4-FFF2-40B4-BE49-F238E27FC236}">
                <a16:creationId xmlns:a16="http://schemas.microsoft.com/office/drawing/2014/main" id="{64B2D484-5430-4E0B-A523-C7F0982AE4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821" y="846093"/>
            <a:ext cx="3156357" cy="3781542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415668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510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289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3342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77006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3761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267">
            <a:extLst>
              <a:ext uri="{FF2B5EF4-FFF2-40B4-BE49-F238E27FC236}">
                <a16:creationId xmlns:a16="http://schemas.microsoft.com/office/drawing/2014/main" id="{5FD15220-CD70-4BD0-B871-523FF8BD8F94}"/>
              </a:ext>
            </a:extLst>
          </p:cNvPr>
          <p:cNvSpPr/>
          <p:nvPr/>
        </p:nvSpPr>
        <p:spPr>
          <a:xfrm>
            <a:off x="3611893" y="1792800"/>
            <a:ext cx="806733" cy="806734"/>
          </a:xfrm>
          <a:prstGeom prst="rect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>
                <a:latin typeface="+mj-lt"/>
              </a:rPr>
              <a:t>01</a:t>
            </a:r>
            <a:endParaRPr sz="2400" b="1">
              <a:latin typeface="+mj-lt"/>
            </a:endParaRPr>
          </a:p>
        </p:txBody>
      </p:sp>
      <p:sp>
        <p:nvSpPr>
          <p:cNvPr id="12" name="Shape 270">
            <a:extLst>
              <a:ext uri="{FF2B5EF4-FFF2-40B4-BE49-F238E27FC236}">
                <a16:creationId xmlns:a16="http://schemas.microsoft.com/office/drawing/2014/main" id="{FB1C6BE8-A67F-46AB-BEE3-CF03B0B2E28C}"/>
              </a:ext>
            </a:extLst>
          </p:cNvPr>
          <p:cNvSpPr/>
          <p:nvPr/>
        </p:nvSpPr>
        <p:spPr>
          <a:xfrm>
            <a:off x="8197672" y="1793853"/>
            <a:ext cx="806735" cy="806734"/>
          </a:xfrm>
          <a:prstGeom prst="rect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4</a:t>
            </a:r>
            <a:endParaRPr sz="2400" b="1" dirty="0">
              <a:latin typeface="+mj-lt"/>
            </a:endParaRPr>
          </a:p>
        </p:txBody>
      </p:sp>
      <p:sp>
        <p:nvSpPr>
          <p:cNvPr id="13" name="Shape 273">
            <a:extLst>
              <a:ext uri="{FF2B5EF4-FFF2-40B4-BE49-F238E27FC236}">
                <a16:creationId xmlns:a16="http://schemas.microsoft.com/office/drawing/2014/main" id="{07F4BD90-00B0-48C8-B4C1-874A81A8F584}"/>
              </a:ext>
            </a:extLst>
          </p:cNvPr>
          <p:cNvSpPr/>
          <p:nvPr/>
        </p:nvSpPr>
        <p:spPr>
          <a:xfrm>
            <a:off x="3611893" y="2725200"/>
            <a:ext cx="806733" cy="806734"/>
          </a:xfrm>
          <a:prstGeom prst="rect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2</a:t>
            </a:r>
            <a:endParaRPr sz="2400" b="1" dirty="0">
              <a:latin typeface="+mj-lt"/>
            </a:endParaRPr>
          </a:p>
        </p:txBody>
      </p:sp>
      <p:sp>
        <p:nvSpPr>
          <p:cNvPr id="14" name="Shape 276">
            <a:extLst>
              <a:ext uri="{FF2B5EF4-FFF2-40B4-BE49-F238E27FC236}">
                <a16:creationId xmlns:a16="http://schemas.microsoft.com/office/drawing/2014/main" id="{AAFFF1E1-4AEC-4A18-92EE-E7731032D781}"/>
              </a:ext>
            </a:extLst>
          </p:cNvPr>
          <p:cNvSpPr/>
          <p:nvPr/>
        </p:nvSpPr>
        <p:spPr>
          <a:xfrm>
            <a:off x="3611893" y="3661200"/>
            <a:ext cx="806733" cy="806734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3</a:t>
            </a:r>
            <a:endParaRPr sz="2400" b="1" dirty="0">
              <a:latin typeface="+mj-lt"/>
            </a:endParaRPr>
          </a:p>
        </p:txBody>
      </p:sp>
      <p:sp>
        <p:nvSpPr>
          <p:cNvPr id="15" name="Shape 279">
            <a:extLst>
              <a:ext uri="{FF2B5EF4-FFF2-40B4-BE49-F238E27FC236}">
                <a16:creationId xmlns:a16="http://schemas.microsoft.com/office/drawing/2014/main" id="{91ABF1EB-9D6F-4B3A-A06D-B4570596228A}"/>
              </a:ext>
            </a:extLst>
          </p:cNvPr>
          <p:cNvSpPr/>
          <p:nvPr/>
        </p:nvSpPr>
        <p:spPr>
          <a:xfrm>
            <a:off x="8197672" y="2725661"/>
            <a:ext cx="806735" cy="806734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5</a:t>
            </a:r>
            <a:endParaRPr sz="2400" b="1" dirty="0"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FE2056-7DF4-4B22-9F1B-E3656AFFDF7D}"/>
              </a:ext>
            </a:extLst>
          </p:cNvPr>
          <p:cNvGrpSpPr/>
          <p:nvPr/>
        </p:nvGrpSpPr>
        <p:grpSpPr>
          <a:xfrm>
            <a:off x="5193178" y="1077180"/>
            <a:ext cx="2819996" cy="4539854"/>
            <a:chOff x="2924175" y="1682750"/>
            <a:chExt cx="2506663" cy="4035425"/>
          </a:xfrm>
        </p:grpSpPr>
        <p:sp>
          <p:nvSpPr>
            <p:cNvPr id="18" name="Freeform 90">
              <a:extLst>
                <a:ext uri="{FF2B5EF4-FFF2-40B4-BE49-F238E27FC236}">
                  <a16:creationId xmlns:a16="http://schemas.microsoft.com/office/drawing/2014/main" id="{0CEF016A-46E1-4064-AEFA-9EA92054F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19" name="Freeform 91">
              <a:extLst>
                <a:ext uri="{FF2B5EF4-FFF2-40B4-BE49-F238E27FC236}">
                  <a16:creationId xmlns:a16="http://schemas.microsoft.com/office/drawing/2014/main" id="{BCF1E3C8-76ED-4461-B508-AF30D870B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0" name="Freeform 92">
              <a:extLst>
                <a:ext uri="{FF2B5EF4-FFF2-40B4-BE49-F238E27FC236}">
                  <a16:creationId xmlns:a16="http://schemas.microsoft.com/office/drawing/2014/main" id="{E906048F-BB38-4D87-9CFA-95D901E89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1" name="Freeform 93">
              <a:extLst>
                <a:ext uri="{FF2B5EF4-FFF2-40B4-BE49-F238E27FC236}">
                  <a16:creationId xmlns:a16="http://schemas.microsoft.com/office/drawing/2014/main" id="{2C28E6E5-B4F4-46BD-B214-392A9B86A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2" name="Freeform 95">
              <a:extLst>
                <a:ext uri="{FF2B5EF4-FFF2-40B4-BE49-F238E27FC236}">
                  <a16:creationId xmlns:a16="http://schemas.microsoft.com/office/drawing/2014/main" id="{8CAECCDB-3518-4920-9438-035A6F3E7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3" name="Freeform 96">
              <a:extLst>
                <a:ext uri="{FF2B5EF4-FFF2-40B4-BE49-F238E27FC236}">
                  <a16:creationId xmlns:a16="http://schemas.microsoft.com/office/drawing/2014/main" id="{CD913CA4-2F6A-447A-91BC-0675913BF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4" name="Freeform 97">
              <a:extLst>
                <a:ext uri="{FF2B5EF4-FFF2-40B4-BE49-F238E27FC236}">
                  <a16:creationId xmlns:a16="http://schemas.microsoft.com/office/drawing/2014/main" id="{0EA00BA3-2F9D-470C-919D-8DB227CA8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5" name="Freeform 98">
              <a:extLst>
                <a:ext uri="{FF2B5EF4-FFF2-40B4-BE49-F238E27FC236}">
                  <a16:creationId xmlns:a16="http://schemas.microsoft.com/office/drawing/2014/main" id="{4F68E2FF-00BA-4CE5-B6DA-849F77402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6" name="Freeform 99">
              <a:extLst>
                <a:ext uri="{FF2B5EF4-FFF2-40B4-BE49-F238E27FC236}">
                  <a16:creationId xmlns:a16="http://schemas.microsoft.com/office/drawing/2014/main" id="{67350C87-9474-43DF-83D6-66DB23AEB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100">
              <a:extLst>
                <a:ext uri="{FF2B5EF4-FFF2-40B4-BE49-F238E27FC236}">
                  <a16:creationId xmlns:a16="http://schemas.microsoft.com/office/drawing/2014/main" id="{EF6DF703-0DEF-434F-A6D3-446842D06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101">
              <a:extLst>
                <a:ext uri="{FF2B5EF4-FFF2-40B4-BE49-F238E27FC236}">
                  <a16:creationId xmlns:a16="http://schemas.microsoft.com/office/drawing/2014/main" id="{6A39CDE3-9913-49B8-BA2A-B92F94F92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102">
              <a:extLst>
                <a:ext uri="{FF2B5EF4-FFF2-40B4-BE49-F238E27FC236}">
                  <a16:creationId xmlns:a16="http://schemas.microsoft.com/office/drawing/2014/main" id="{B0303D44-CBC7-4B9B-8480-087956E3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103">
              <a:extLst>
                <a:ext uri="{FF2B5EF4-FFF2-40B4-BE49-F238E27FC236}">
                  <a16:creationId xmlns:a16="http://schemas.microsoft.com/office/drawing/2014/main" id="{57F48D45-D076-4691-8A32-D831853AE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104">
              <a:extLst>
                <a:ext uri="{FF2B5EF4-FFF2-40B4-BE49-F238E27FC236}">
                  <a16:creationId xmlns:a16="http://schemas.microsoft.com/office/drawing/2014/main" id="{BECE649F-A788-4351-8FD7-5A389290A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Rectangle 105">
              <a:extLst>
                <a:ext uri="{FF2B5EF4-FFF2-40B4-BE49-F238E27FC236}">
                  <a16:creationId xmlns:a16="http://schemas.microsoft.com/office/drawing/2014/main" id="{90284512-B664-43A2-9010-57D5224452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106">
              <a:extLst>
                <a:ext uri="{FF2B5EF4-FFF2-40B4-BE49-F238E27FC236}">
                  <a16:creationId xmlns:a16="http://schemas.microsoft.com/office/drawing/2014/main" id="{92E9F17B-08EE-418D-BB28-F4B18A275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107">
              <a:extLst>
                <a:ext uri="{FF2B5EF4-FFF2-40B4-BE49-F238E27FC236}">
                  <a16:creationId xmlns:a16="http://schemas.microsoft.com/office/drawing/2014/main" id="{93B2EFA5-E1C6-42D0-B633-2C8057527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8">
              <a:extLst>
                <a:ext uri="{FF2B5EF4-FFF2-40B4-BE49-F238E27FC236}">
                  <a16:creationId xmlns:a16="http://schemas.microsoft.com/office/drawing/2014/main" id="{1E9AECBA-D6E3-4812-B76A-0C81D0C78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9">
              <a:extLst>
                <a:ext uri="{FF2B5EF4-FFF2-40B4-BE49-F238E27FC236}">
                  <a16:creationId xmlns:a16="http://schemas.microsoft.com/office/drawing/2014/main" id="{D014C09D-DBF8-4B0D-A524-0E45ABFFC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3999855A-71D0-45FC-9770-5F2F68BB7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11">
              <a:extLst>
                <a:ext uri="{FF2B5EF4-FFF2-40B4-BE49-F238E27FC236}">
                  <a16:creationId xmlns:a16="http://schemas.microsoft.com/office/drawing/2014/main" id="{3EB3355B-CC51-4045-91F4-8397F65F9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12">
              <a:extLst>
                <a:ext uri="{FF2B5EF4-FFF2-40B4-BE49-F238E27FC236}">
                  <a16:creationId xmlns:a16="http://schemas.microsoft.com/office/drawing/2014/main" id="{5E0D7DE1-7338-4AB7-BD4B-34367C99A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Freeform 113">
              <a:extLst>
                <a:ext uri="{FF2B5EF4-FFF2-40B4-BE49-F238E27FC236}">
                  <a16:creationId xmlns:a16="http://schemas.microsoft.com/office/drawing/2014/main" id="{41A8785D-CE8E-4D66-B090-A50D4284C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14">
              <a:extLst>
                <a:ext uri="{FF2B5EF4-FFF2-40B4-BE49-F238E27FC236}">
                  <a16:creationId xmlns:a16="http://schemas.microsoft.com/office/drawing/2014/main" id="{C07B1524-8FCF-4F96-B1D4-335D214B5F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15">
              <a:extLst>
                <a:ext uri="{FF2B5EF4-FFF2-40B4-BE49-F238E27FC236}">
                  <a16:creationId xmlns:a16="http://schemas.microsoft.com/office/drawing/2014/main" id="{209F8D10-828F-4BC1-818A-504023ADF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16">
              <a:extLst>
                <a:ext uri="{FF2B5EF4-FFF2-40B4-BE49-F238E27FC236}">
                  <a16:creationId xmlns:a16="http://schemas.microsoft.com/office/drawing/2014/main" id="{D31BCDCF-544A-4C52-8A64-8C3D1B1A2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17">
              <a:extLst>
                <a:ext uri="{FF2B5EF4-FFF2-40B4-BE49-F238E27FC236}">
                  <a16:creationId xmlns:a16="http://schemas.microsoft.com/office/drawing/2014/main" id="{EE9F0B34-1BCC-4E60-827D-C8C3E7862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8">
              <a:extLst>
                <a:ext uri="{FF2B5EF4-FFF2-40B4-BE49-F238E27FC236}">
                  <a16:creationId xmlns:a16="http://schemas.microsoft.com/office/drawing/2014/main" id="{7EAD4692-77FC-4D9D-8502-0D51D4A42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306">
              <a:extLst>
                <a:ext uri="{FF2B5EF4-FFF2-40B4-BE49-F238E27FC236}">
                  <a16:creationId xmlns:a16="http://schemas.microsoft.com/office/drawing/2014/main" id="{D47A0E0E-BF5D-4C56-B95F-3BFB74676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307">
              <a:extLst>
                <a:ext uri="{FF2B5EF4-FFF2-40B4-BE49-F238E27FC236}">
                  <a16:creationId xmlns:a16="http://schemas.microsoft.com/office/drawing/2014/main" id="{72F08EA2-E40C-47CF-8B0C-0EFD94485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313">
              <a:extLst>
                <a:ext uri="{FF2B5EF4-FFF2-40B4-BE49-F238E27FC236}">
                  <a16:creationId xmlns:a16="http://schemas.microsoft.com/office/drawing/2014/main" id="{6EE76CBF-7D9E-4F45-BAFA-C327CD68B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316">
              <a:extLst>
                <a:ext uri="{FF2B5EF4-FFF2-40B4-BE49-F238E27FC236}">
                  <a16:creationId xmlns:a16="http://schemas.microsoft.com/office/drawing/2014/main" id="{88BE2571-7FDB-4ED1-AA46-C2CE1BDEF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317">
              <a:extLst>
                <a:ext uri="{FF2B5EF4-FFF2-40B4-BE49-F238E27FC236}">
                  <a16:creationId xmlns:a16="http://schemas.microsoft.com/office/drawing/2014/main" id="{05A9D839-91D7-474D-89F4-0B64FB72B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318">
              <a:extLst>
                <a:ext uri="{FF2B5EF4-FFF2-40B4-BE49-F238E27FC236}">
                  <a16:creationId xmlns:a16="http://schemas.microsoft.com/office/drawing/2014/main" id="{74E40673-5BB3-4BA1-816D-E78AEA286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319">
              <a:extLst>
                <a:ext uri="{FF2B5EF4-FFF2-40B4-BE49-F238E27FC236}">
                  <a16:creationId xmlns:a16="http://schemas.microsoft.com/office/drawing/2014/main" id="{0BC9D95D-C0F3-4F8E-B052-4D463DD35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320">
              <a:extLst>
                <a:ext uri="{FF2B5EF4-FFF2-40B4-BE49-F238E27FC236}">
                  <a16:creationId xmlns:a16="http://schemas.microsoft.com/office/drawing/2014/main" id="{E96F39BF-E3F1-4170-A23C-909532EBE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DEE7135-E38F-4F58-A4F1-71C0B6931C4C}"/>
              </a:ext>
            </a:extLst>
          </p:cNvPr>
          <p:cNvGrpSpPr/>
          <p:nvPr/>
        </p:nvGrpSpPr>
        <p:grpSpPr>
          <a:xfrm>
            <a:off x="659893" y="2054443"/>
            <a:ext cx="2589618" cy="2164236"/>
            <a:chOff x="1108381" y="2391419"/>
            <a:chExt cx="2301880" cy="192376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7AF75B5-95F5-464B-B876-A943408CEA37}"/>
                </a:ext>
              </a:extLst>
            </p:cNvPr>
            <p:cNvSpPr txBox="1"/>
            <p:nvPr/>
          </p:nvSpPr>
          <p:spPr>
            <a:xfrm>
              <a:off x="2016559" y="2391419"/>
              <a:ext cx="13881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Company Profile</a:t>
              </a:r>
              <a:endParaRPr lang="en-US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F1B2432-05F4-4DAC-88E2-B5812D48F47B}"/>
                </a:ext>
              </a:extLst>
            </p:cNvPr>
            <p:cNvSpPr txBox="1"/>
            <p:nvPr/>
          </p:nvSpPr>
          <p:spPr>
            <a:xfrm>
              <a:off x="1780769" y="3226443"/>
              <a:ext cx="162391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Problem Statement</a:t>
              </a:r>
              <a:endParaRPr lang="en-US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E955F19-284E-41CA-9CF5-44526001EE98}"/>
                </a:ext>
              </a:extLst>
            </p:cNvPr>
            <p:cNvSpPr txBox="1"/>
            <p:nvPr/>
          </p:nvSpPr>
          <p:spPr>
            <a:xfrm>
              <a:off x="1108381" y="4007408"/>
              <a:ext cx="2301880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Requirements &amp; Objectives </a:t>
              </a:r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55DB86-B561-41CF-BD78-000B113A1193}"/>
              </a:ext>
            </a:extLst>
          </p:cNvPr>
          <p:cNvGrpSpPr/>
          <p:nvPr/>
        </p:nvGrpSpPr>
        <p:grpSpPr>
          <a:xfrm>
            <a:off x="9177900" y="1961892"/>
            <a:ext cx="1943479" cy="1306529"/>
            <a:chOff x="1022849" y="2441467"/>
            <a:chExt cx="1727536" cy="1034576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FDB7CA9-9324-4887-9C0F-6F187CCB5752}"/>
                </a:ext>
              </a:extLst>
            </p:cNvPr>
            <p:cNvSpPr txBox="1"/>
            <p:nvPr/>
          </p:nvSpPr>
          <p:spPr>
            <a:xfrm>
              <a:off x="1022849" y="2441467"/>
              <a:ext cx="1727536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Solution Approaches</a:t>
              </a:r>
              <a:endParaRPr 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8791E3B-7FE3-451A-9B78-CF980FA25064}"/>
                </a:ext>
              </a:extLst>
            </p:cNvPr>
            <p:cNvSpPr txBox="1"/>
            <p:nvPr/>
          </p:nvSpPr>
          <p:spPr>
            <a:xfrm>
              <a:off x="1022849" y="3201867"/>
              <a:ext cx="486171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Plans</a:t>
              </a:r>
              <a:endParaRPr lang="en-US" dirty="0"/>
            </a:p>
          </p:txBody>
        </p:sp>
      </p:grpSp>
      <p:sp>
        <p:nvSpPr>
          <p:cNvPr id="74" name="Shape 282">
            <a:extLst>
              <a:ext uri="{FF2B5EF4-FFF2-40B4-BE49-F238E27FC236}">
                <a16:creationId xmlns:a16="http://schemas.microsoft.com/office/drawing/2014/main" id="{B0B213D5-4021-4A22-B2A1-62EAD6A2C864}"/>
              </a:ext>
            </a:extLst>
          </p:cNvPr>
          <p:cNvSpPr/>
          <p:nvPr/>
        </p:nvSpPr>
        <p:spPr>
          <a:xfrm>
            <a:off x="8197672" y="3660201"/>
            <a:ext cx="806400" cy="806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06</a:t>
            </a:r>
            <a:endParaRPr sz="2400" b="1" dirty="0">
              <a:latin typeface="+mj-l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E40C68A-2855-4954-957B-A09144F37223}"/>
              </a:ext>
            </a:extLst>
          </p:cNvPr>
          <p:cNvSpPr txBox="1"/>
          <p:nvPr/>
        </p:nvSpPr>
        <p:spPr>
          <a:xfrm>
            <a:off x="9177900" y="3861297"/>
            <a:ext cx="1063110" cy="34624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34289" tIns="34289" rIns="34289" bIns="3428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pPr algn="l"/>
            <a:r>
              <a:rPr lang="tr-TR" dirty="0"/>
              <a:t>Conclusion</a:t>
            </a:r>
            <a:endParaRPr lang="en-US" dirty="0"/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DD4899EF-6E22-43C7-A9EB-9A7E48B09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dirty="0">
                <a:latin typeface="+mn-lt"/>
              </a:rPr>
              <a:t>Presentation Outline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9907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4558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0199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0389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COO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İREM COŞKUN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0A86F3B-2CDF-4B03-9125-4F29DAAF93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543" y="1074522"/>
            <a:ext cx="3334483" cy="333448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374886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9372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24873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62328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4825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87161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78540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9630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Shareholders</a:t>
            </a:r>
            <a:endParaRPr lang="en-US" sz="34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FATOOOO GELCEK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2073CD3-2873-447C-96EF-46CCD376E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042455"/>
              </p:ext>
            </p:extLst>
          </p:nvPr>
        </p:nvGraphicFramePr>
        <p:xfrm>
          <a:off x="1453202" y="4792220"/>
          <a:ext cx="9285595" cy="1146287"/>
        </p:xfrm>
        <a:graphic>
          <a:graphicData uri="http://schemas.openxmlformats.org/drawingml/2006/table">
            <a:tbl>
              <a:tblPr firstRow="1" firstCol="1" bandRow="1">
                <a:effectLst>
                  <a:reflection blurRad="6350" stA="50000" endA="300" endPos="55000" dir="5400000" sy="-100000" algn="bl" rotWithShape="0"/>
                </a:effectLst>
                <a:tableStyleId>{5C22544A-7EE6-4342-B048-85BDC9FD1C3A}</a:tableStyleId>
              </a:tblPr>
              <a:tblGrid>
                <a:gridCol w="1857119">
                  <a:extLst>
                    <a:ext uri="{9D8B030D-6E8A-4147-A177-3AD203B41FA5}">
                      <a16:colId xmlns:a16="http://schemas.microsoft.com/office/drawing/2014/main" val="1942019218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523637432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969450737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465242996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2573167409"/>
                    </a:ext>
                  </a:extLst>
                </a:gridCol>
              </a:tblGrid>
              <a:tr h="11462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COO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İrem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COŞKUN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2030419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CMO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Berkay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GÖKSU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2030757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CTO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Furkan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Bahadır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ELİK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2030518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CEO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Fatma Nur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ARABACI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2030047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CF</a:t>
                      </a: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O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Aycan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BEYENİR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2030328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282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03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Mission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provide creative and reliable solutions that fulfill the needs of industry in the field of Industrial robot applications.</a:t>
            </a:r>
            <a:endParaRPr lang="tr-TR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Vision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become the most compelling technology company by driving the Industry’s transition to smart manufacturing.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A64DDF9-A72F-4BD2-BF4B-774B974FEC7B}"/>
              </a:ext>
            </a:extLst>
          </p:cNvPr>
          <p:cNvSpPr txBox="1">
            <a:spLocks/>
          </p:cNvSpPr>
          <p:nvPr/>
        </p:nvSpPr>
        <p:spPr>
          <a:xfrm>
            <a:off x="838800" y="3636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Mission &amp; Vision</a:t>
            </a:r>
            <a:endParaRPr lang="en-US" sz="3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312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endParaRPr lang="en-US" sz="40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Resim 3">
            <a:extLst>
              <a:ext uri="{FF2B5EF4-FFF2-40B4-BE49-F238E27FC236}">
                <a16:creationId xmlns:a16="http://schemas.microsoft.com/office/drawing/2014/main" id="{0BD01EB5-842A-45A2-B206-5A35E154B60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7" b="2081"/>
          <a:stretch>
            <a:fillRect/>
          </a:stretch>
        </p:blipFill>
        <p:spPr bwMode="auto">
          <a:xfrm>
            <a:off x="126153" y="1367385"/>
            <a:ext cx="4515729" cy="449256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70960E-DE0F-4C80-91CB-127A2FAC5DC4}"/>
              </a:ext>
            </a:extLst>
          </p:cNvPr>
          <p:cNvSpPr txBox="1"/>
          <p:nvPr/>
        </p:nvSpPr>
        <p:spPr>
          <a:xfrm>
            <a:off x="5271295" y="2788402"/>
            <a:ext cx="657975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score in the opponents’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defend our own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Control via tele-controller (non-autonomous)</a:t>
            </a:r>
          </a:p>
          <a:p>
            <a:endParaRPr lang="en-US" sz="26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028AA0-B33B-4047-9A1B-D11B0C0B1359}"/>
              </a:ext>
            </a:extLst>
          </p:cNvPr>
          <p:cNvCxnSpPr>
            <a:cxnSpLocks/>
          </p:cNvCxnSpPr>
          <p:nvPr/>
        </p:nvCxnSpPr>
        <p:spPr>
          <a:xfrm>
            <a:off x="4604700" y="2514551"/>
            <a:ext cx="0" cy="2143873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85BC547-178F-4FB7-A4F9-BA9EA1F8A051}"/>
              </a:ext>
            </a:extLst>
          </p:cNvPr>
          <p:cNvSpPr txBox="1"/>
          <p:nvPr/>
        </p:nvSpPr>
        <p:spPr>
          <a:xfrm>
            <a:off x="4641882" y="3333248"/>
            <a:ext cx="794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75 cm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356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79691B-AE05-4728-ADCE-7C6286E119D0}"/>
              </a:ext>
            </a:extLst>
          </p:cNvPr>
          <p:cNvSpPr txBox="1"/>
          <p:nvPr/>
        </p:nvSpPr>
        <p:spPr>
          <a:xfrm>
            <a:off x="3610423" y="5369192"/>
            <a:ext cx="15868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Our Robot</a:t>
            </a:r>
            <a:endParaRPr lang="en-US" sz="2600" dirty="0"/>
          </a:p>
        </p:txBody>
      </p:sp>
      <p:pic>
        <p:nvPicPr>
          <p:cNvPr id="2050" name="Picture 2" descr="controller cartoon ile ilgili gÃ¶rsel sonucu">
            <a:extLst>
              <a:ext uri="{FF2B5EF4-FFF2-40B4-BE49-F238E27FC236}">
                <a16:creationId xmlns:a16="http://schemas.microsoft.com/office/drawing/2014/main" id="{4FBE1D6B-0721-45DC-B91B-C99075D3C7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56"/>
          <a:stretch/>
        </p:blipFill>
        <p:spPr bwMode="auto">
          <a:xfrm>
            <a:off x="9076945" y="2296938"/>
            <a:ext cx="2476500" cy="241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043AFF-A20D-4AA9-9481-827003ACEF20}"/>
              </a:ext>
            </a:extLst>
          </p:cNvPr>
          <p:cNvSpPr txBox="1"/>
          <p:nvPr/>
        </p:nvSpPr>
        <p:spPr>
          <a:xfrm>
            <a:off x="1322470" y="5614890"/>
            <a:ext cx="204293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Playfield Side</a:t>
            </a:r>
            <a:endParaRPr lang="en-US" sz="26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F583E1-9537-469C-8C68-1053E1F5C9A5}"/>
              </a:ext>
            </a:extLst>
          </p:cNvPr>
          <p:cNvSpPr txBox="1"/>
          <p:nvPr/>
        </p:nvSpPr>
        <p:spPr>
          <a:xfrm>
            <a:off x="9218805" y="5038794"/>
            <a:ext cx="22390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Controller Side</a:t>
            </a:r>
            <a:endParaRPr lang="en-US" sz="26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C03384A-31B2-4F75-929A-7E18D4949C5B}"/>
              </a:ext>
            </a:extLst>
          </p:cNvPr>
          <p:cNvCxnSpPr>
            <a:cxnSpLocks/>
          </p:cNvCxnSpPr>
          <p:nvPr/>
        </p:nvCxnSpPr>
        <p:spPr>
          <a:xfrm flipH="1">
            <a:off x="4116508" y="4779897"/>
            <a:ext cx="5102297" cy="0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7CF6645-368B-40E9-83E2-8965EBDFFAE3}"/>
              </a:ext>
            </a:extLst>
          </p:cNvPr>
          <p:cNvSpPr txBox="1"/>
          <p:nvPr/>
        </p:nvSpPr>
        <p:spPr>
          <a:xfrm>
            <a:off x="6321697" y="4770959"/>
            <a:ext cx="923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&gt; 30 m</a:t>
            </a:r>
            <a:endParaRPr lang="en-US" b="1" dirty="0"/>
          </a:p>
        </p:txBody>
      </p:sp>
      <p:sp>
        <p:nvSpPr>
          <p:cNvPr id="2055" name="Hexagon 2054">
            <a:extLst>
              <a:ext uri="{FF2B5EF4-FFF2-40B4-BE49-F238E27FC236}">
                <a16:creationId xmlns:a16="http://schemas.microsoft.com/office/drawing/2014/main" id="{207B0171-B236-47E4-8A76-0321A2643AEE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84E575D6-FFE3-4344-B16B-A8DA8686918B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Straight Arrow Connector 2070">
            <a:extLst>
              <a:ext uri="{FF2B5EF4-FFF2-40B4-BE49-F238E27FC236}">
                <a16:creationId xmlns:a16="http://schemas.microsoft.com/office/drawing/2014/main" id="{28B349F0-A796-4A6A-9D44-5A6DBE41AB31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Straight Arrow Connector 2072">
            <a:extLst>
              <a:ext uri="{FF2B5EF4-FFF2-40B4-BE49-F238E27FC236}">
                <a16:creationId xmlns:a16="http://schemas.microsoft.com/office/drawing/2014/main" id="{BDAFB7A7-7F0E-4947-B5BC-385C43C66AAB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miley Face 7">
            <a:extLst>
              <a:ext uri="{FF2B5EF4-FFF2-40B4-BE49-F238E27FC236}">
                <a16:creationId xmlns:a16="http://schemas.microsoft.com/office/drawing/2014/main" id="{B024B5D7-3FBE-4720-9FFE-9A84872658C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1EBA3073-352C-451D-A351-99CA0D6C7DE5}"/>
              </a:ext>
            </a:extLst>
          </p:cNvPr>
          <p:cNvCxnSpPr>
            <a:cxnSpLocks/>
          </p:cNvCxnSpPr>
          <p:nvPr/>
        </p:nvCxnSpPr>
        <p:spPr>
          <a:xfrm>
            <a:off x="2711133" y="4987878"/>
            <a:ext cx="975544" cy="656747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miley Face 23">
            <a:extLst>
              <a:ext uri="{FF2B5EF4-FFF2-40B4-BE49-F238E27FC236}">
                <a16:creationId xmlns:a16="http://schemas.microsoft.com/office/drawing/2014/main" id="{76915BCD-2B50-44DD-8B59-C6AD8569B7D1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694D90-8EBD-4B31-A9E7-356E0CCCC2D7}"/>
              </a:ext>
            </a:extLst>
          </p:cNvPr>
          <p:cNvSpPr txBox="1"/>
          <p:nvPr/>
        </p:nvSpPr>
        <p:spPr>
          <a:xfrm>
            <a:off x="3323086" y="1440452"/>
            <a:ext cx="264816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Opponents’ Robot</a:t>
            </a:r>
            <a:endParaRPr lang="en-US" sz="2600" dirty="0"/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96C03894-75A7-4EED-A5F6-F0A76EB92C22}"/>
              </a:ext>
            </a:extLst>
          </p:cNvPr>
          <p:cNvCxnSpPr>
            <a:cxnSpLocks/>
          </p:cNvCxnSpPr>
          <p:nvPr/>
        </p:nvCxnSpPr>
        <p:spPr>
          <a:xfrm flipV="1">
            <a:off x="2670527" y="1703693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3514F17-0AFA-4C11-9319-14C89DA3E91C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23436991-944A-4DAD-85E0-C52A03294B99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9" name="Speech Bubble: Rectangle with Corners Rounded 28">
            <a:extLst>
              <a:ext uri="{FF2B5EF4-FFF2-40B4-BE49-F238E27FC236}">
                <a16:creationId xmlns:a16="http://schemas.microsoft.com/office/drawing/2014/main" id="{22B63DCD-1AA2-4D7B-8278-4D79D87F7A3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996880-A477-4551-8663-3C29D8AA89AC}"/>
              </a:ext>
            </a:extLst>
          </p:cNvPr>
          <p:cNvSpPr/>
          <p:nvPr/>
        </p:nvSpPr>
        <p:spPr>
          <a:xfrm>
            <a:off x="2976638" y="2494884"/>
            <a:ext cx="308180" cy="27065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3DC7973C-55FD-48C2-9DA8-0372C3B986D8}"/>
              </a:ext>
            </a:extLst>
          </p:cNvPr>
          <p:cNvCxnSpPr>
            <a:cxnSpLocks/>
          </p:cNvCxnSpPr>
          <p:nvPr/>
        </p:nvCxnSpPr>
        <p:spPr>
          <a:xfrm flipV="1">
            <a:off x="3274090" y="2168464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2E7A000-93B8-4893-B744-EF32E7E1E159}"/>
              </a:ext>
            </a:extLst>
          </p:cNvPr>
          <p:cNvSpPr txBox="1"/>
          <p:nvPr/>
        </p:nvSpPr>
        <p:spPr>
          <a:xfrm>
            <a:off x="3935777" y="1896350"/>
            <a:ext cx="125066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The ball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645763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REQUIREMENTS &amp; OBJECTIVES</a:t>
            </a:r>
            <a:br>
              <a:rPr lang="tr-TR" sz="4000" dirty="0">
                <a:latin typeface="+mn-lt"/>
              </a:rPr>
            </a:br>
            <a:r>
              <a:rPr lang="tr-TR" sz="3400" dirty="0">
                <a:latin typeface="+mn-lt"/>
              </a:rPr>
              <a:t>Requirements &amp; Constraints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Hexagon 10">
            <a:extLst>
              <a:ext uri="{FF2B5EF4-FFF2-40B4-BE49-F238E27FC236}">
                <a16:creationId xmlns:a16="http://schemas.microsoft.com/office/drawing/2014/main" id="{7A19408B-652E-4530-BCE4-2AC660DC50E4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37785B-2729-4EB7-B861-9DC859B6AEB1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BF2CA0-12AE-47AD-96DC-23CE96776145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A0980D3-7B1E-42AD-BDE6-B3386AC07BB2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371C5D4-01A7-4E57-874E-42795F39380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F01CAD5F-CC69-4082-8698-A475087C09FD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AF7C7D-53C4-409D-8687-1509DE7593C0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BA7D34AB-F07D-4643-91C9-DFE0A2A5E603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D5331293-483D-40C5-9BA7-FEE2FE87D60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64191-960D-4681-8174-1D2D2105C600}"/>
              </a:ext>
            </a:extLst>
          </p:cNvPr>
          <p:cNvSpPr txBox="1"/>
          <p:nvPr/>
        </p:nvSpPr>
        <p:spPr>
          <a:xfrm>
            <a:off x="3966724" y="2311423"/>
            <a:ext cx="7691273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Goal line should be two times of our robots’ diameter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20 sec Restriction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Robot should stay in its’ half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Carrying, grasping and scooping the ball is not allowed. </a:t>
            </a: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Within $200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54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tr-TR" sz="4000" dirty="0">
                <a:latin typeface="+mn-lt"/>
              </a:rPr>
              <a:t>REQUIREMENTS &amp; OBJECTIVES</a:t>
            </a:r>
            <a:br>
              <a:rPr lang="tr-TR" dirty="0"/>
            </a:br>
            <a:r>
              <a:rPr lang="tr-TR" sz="3400" dirty="0">
                <a:latin typeface="+mn-lt"/>
              </a:rPr>
              <a:t>Performance Related Objectives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reeform 53">
            <a:extLst>
              <a:ext uri="{FF2B5EF4-FFF2-40B4-BE49-F238E27FC236}">
                <a16:creationId xmlns:a16="http://schemas.microsoft.com/office/drawing/2014/main" id="{61EB58F7-84BC-45EF-8204-520480D9B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8433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2" name="Freeform 54">
            <a:extLst>
              <a:ext uri="{FF2B5EF4-FFF2-40B4-BE49-F238E27FC236}">
                <a16:creationId xmlns:a16="http://schemas.microsoft.com/office/drawing/2014/main" id="{73906FC1-22FC-481D-BC5A-976889D6DC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5995" y="2441008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5" name="Freeform 53">
            <a:extLst>
              <a:ext uri="{FF2B5EF4-FFF2-40B4-BE49-F238E27FC236}">
                <a16:creationId xmlns:a16="http://schemas.microsoft.com/office/drawing/2014/main" id="{CBF3C026-B5EC-41D7-BE9F-166A94B6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8975" y="2443593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6" name="Freeform 54">
            <a:extLst>
              <a:ext uri="{FF2B5EF4-FFF2-40B4-BE49-F238E27FC236}">
                <a16:creationId xmlns:a16="http://schemas.microsoft.com/office/drawing/2014/main" id="{FC496C1B-3984-4E34-A7F1-132C49EA76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2739" y="2443592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7" name="Freeform 53">
            <a:extLst>
              <a:ext uri="{FF2B5EF4-FFF2-40B4-BE49-F238E27FC236}">
                <a16:creationId xmlns:a16="http://schemas.microsoft.com/office/drawing/2014/main" id="{76697BD7-647A-43A1-B3E1-B14A7A31C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204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8" name="Freeform 54">
            <a:extLst>
              <a:ext uri="{FF2B5EF4-FFF2-40B4-BE49-F238E27FC236}">
                <a16:creationId xmlns:a16="http://schemas.microsoft.com/office/drawing/2014/main" id="{D64A413C-7DA7-4B26-ABDD-2396749E0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0925" y="2442419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4C25F1-EBB0-46DE-96FB-953F5C881497}"/>
              </a:ext>
            </a:extLst>
          </p:cNvPr>
          <p:cNvSpPr txBox="1"/>
          <p:nvPr/>
        </p:nvSpPr>
        <p:spPr bwMode="auto">
          <a:xfrm>
            <a:off x="2284254" y="2715698"/>
            <a:ext cx="154289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Range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11F5A6-3D54-4E28-9D67-89EB9C513649}"/>
              </a:ext>
            </a:extLst>
          </p:cNvPr>
          <p:cNvSpPr txBox="1"/>
          <p:nvPr/>
        </p:nvSpPr>
        <p:spPr bwMode="auto">
          <a:xfrm>
            <a:off x="4778796" y="2505912"/>
            <a:ext cx="2127517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linea-basic-10" charset="0"/>
                <a:cs typeface="linea-basic-10" charset="0"/>
              </a:rPr>
              <a:t>Power Consumption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BA2786-CC8B-4E3D-A0F2-2DC71C619C11}"/>
              </a:ext>
            </a:extLst>
          </p:cNvPr>
          <p:cNvSpPr txBox="1"/>
          <p:nvPr/>
        </p:nvSpPr>
        <p:spPr bwMode="auto">
          <a:xfrm>
            <a:off x="7516907" y="2531173"/>
            <a:ext cx="2287133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Transmission Delay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7" name="Shape 2554">
            <a:extLst>
              <a:ext uri="{FF2B5EF4-FFF2-40B4-BE49-F238E27FC236}">
                <a16:creationId xmlns:a16="http://schemas.microsoft.com/office/drawing/2014/main" id="{34EDC522-6DCF-43AA-9E1C-6C737F627492}"/>
              </a:ext>
            </a:extLst>
          </p:cNvPr>
          <p:cNvSpPr/>
          <p:nvPr/>
        </p:nvSpPr>
        <p:spPr>
          <a:xfrm>
            <a:off x="8311995" y="1771665"/>
            <a:ext cx="696959" cy="633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8" name="Shape 2587">
            <a:extLst>
              <a:ext uri="{FF2B5EF4-FFF2-40B4-BE49-F238E27FC236}">
                <a16:creationId xmlns:a16="http://schemas.microsoft.com/office/drawing/2014/main" id="{7EE9C49E-93F9-4530-BDEB-5B5C13469575}"/>
              </a:ext>
            </a:extLst>
          </p:cNvPr>
          <p:cNvSpPr/>
          <p:nvPr/>
        </p:nvSpPr>
        <p:spPr>
          <a:xfrm>
            <a:off x="2763869" y="1810994"/>
            <a:ext cx="523259" cy="523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0" name="Shape 2617">
            <a:extLst>
              <a:ext uri="{FF2B5EF4-FFF2-40B4-BE49-F238E27FC236}">
                <a16:creationId xmlns:a16="http://schemas.microsoft.com/office/drawing/2014/main" id="{E810944D-8E2E-4312-B1BB-233954BBFE3F}"/>
              </a:ext>
            </a:extLst>
          </p:cNvPr>
          <p:cNvSpPr/>
          <p:nvPr/>
        </p:nvSpPr>
        <p:spPr>
          <a:xfrm>
            <a:off x="5513579" y="1798405"/>
            <a:ext cx="725331" cy="593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B67B06-77F6-4F21-9636-6119CD63120C}"/>
              </a:ext>
            </a:extLst>
          </p:cNvPr>
          <p:cNvSpPr txBox="1"/>
          <p:nvPr/>
        </p:nvSpPr>
        <p:spPr>
          <a:xfrm>
            <a:off x="4628736" y="3309391"/>
            <a:ext cx="24911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 Perfect–&gt; 30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 -&gt; 15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 -&gt; 5 min of operation</a:t>
            </a:r>
          </a:p>
          <a:p>
            <a:r>
              <a:rPr lang="tr-TR" dirty="0"/>
              <a:t>     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EA018F-9221-4D6D-A4A2-DD48ED8056AF}"/>
              </a:ext>
            </a:extLst>
          </p:cNvPr>
          <p:cNvSpPr txBox="1"/>
          <p:nvPr/>
        </p:nvSpPr>
        <p:spPr>
          <a:xfrm>
            <a:off x="7442269" y="3229351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 100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Good -&gt; 400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600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Poor-&gt; 1 sec delay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B25BE4-DAB8-4FF0-83EC-32F2D39820F4}"/>
              </a:ext>
            </a:extLst>
          </p:cNvPr>
          <p:cNvSpPr txBox="1"/>
          <p:nvPr/>
        </p:nvSpPr>
        <p:spPr>
          <a:xfrm>
            <a:off x="1855947" y="3183233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Perfect–&gt;more than 30m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30 m indoor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Poor/Failure-&gt; less than 30 m</a:t>
            </a:r>
          </a:p>
        </p:txBody>
      </p:sp>
    </p:spTree>
    <p:extLst>
      <p:ext uri="{BB962C8B-B14F-4D97-AF65-F5344CB8AC3E}">
        <p14:creationId xmlns:p14="http://schemas.microsoft.com/office/powerpoint/2010/main" val="3854108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324</Words>
  <Application>Microsoft Office PowerPoint</Application>
  <PresentationFormat>Widescreen</PresentationFormat>
  <Paragraphs>120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Gill Sans</vt:lpstr>
      <vt:lpstr>Office Theme</vt:lpstr>
      <vt:lpstr>CONCEPTUAL DESIGN PRESENTATION Devices Trying to Score in Each Others’ Goals</vt:lpstr>
      <vt:lpstr>CEO FATMA NUR ARABACI</vt:lpstr>
      <vt:lpstr>Presentation Outline</vt:lpstr>
      <vt:lpstr>COMPANY PROFILE Shareholders</vt:lpstr>
      <vt:lpstr>PowerPoint Presentation</vt:lpstr>
      <vt:lpstr>PROBLEM STATEMENT</vt:lpstr>
      <vt:lpstr>PowerPoint Presentation</vt:lpstr>
      <vt:lpstr>REQUIREMENTS &amp; OBJECTIVES Requirements &amp; Constraints</vt:lpstr>
      <vt:lpstr>REQUIREMENTS &amp; OBJECTIVES Performance Related Objectives</vt:lpstr>
      <vt:lpstr>CMO BERKAY GÖKSU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CTO FURKAN BAHADIR ELİK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CFO AYCAN BEYENİR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COO İREM COŞKUN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CONCEPTUAL DESIGN PRESENTATION</dc:title>
  <dc:creator>Fato</dc:creator>
  <cp:lastModifiedBy>Fato</cp:lastModifiedBy>
  <cp:revision>50</cp:revision>
  <dcterms:created xsi:type="dcterms:W3CDTF">2018-12-25T08:01:41Z</dcterms:created>
  <dcterms:modified xsi:type="dcterms:W3CDTF">2018-12-26T12:47:48Z</dcterms:modified>
</cp:coreProperties>
</file>